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59E"/>
    <a:srgbClr val="F7F7F7"/>
    <a:srgbClr val="0A588F"/>
    <a:srgbClr val="EDF9FF"/>
    <a:srgbClr val="023559"/>
    <a:srgbClr val="1F2A6B"/>
    <a:srgbClr val="AAD6E5"/>
    <a:srgbClr val="09B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 autoAdjust="0"/>
  </p:normalViewPr>
  <p:slideViewPr>
    <p:cSldViewPr snapToGrid="0">
      <p:cViewPr>
        <p:scale>
          <a:sx n="103" d="100"/>
          <a:sy n="103" d="100"/>
        </p:scale>
        <p:origin x="-10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9755FA-CC6A-4953-8742-83F2D6F330DF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970853C-A46E-40EC-BD93-309829EED815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775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B7A2F5-9F60-4E53-8403-8E2AD8170A54}" type="slidenum">
              <a:rPr lang="ru-RU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D39BA-4946-4E2C-A655-74B6D7D20FAE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ABFC-7C67-40AB-80B2-3DF4090B4018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56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2D90-277A-414A-8828-FACF0816CE7D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C6121-2ABB-4773-A942-40824EBDD471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93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4C87E-7570-4C74-8E0E-A86F0C0CF9BF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DD11E-640F-4913-923D-862D16265292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62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F7170-F067-4569-BB96-A557DA447035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9DE6D-9E57-4ECF-90F8-2EBB279229D3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18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48658-8F7E-4C4F-84F3-1F5226AD2A89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C923E-ECDE-4445-BDB3-29BAA4C8912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7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D3979-85ED-453F-958F-A1C4B39B5F9F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2FBED-64FF-41FC-AF58-7E39065E675B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5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0EA3-19B4-4D05-86C1-DEA05F8C9CED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193E-01AF-4797-9DC8-2017843C6928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50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CA4AB-39A6-4D28-B95B-F3E89675708E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09C6-3CA2-437C-98A8-739FA8AD9154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29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34870-4077-413B-9C17-1D898B38FD38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5748-975B-4F4F-AF04-917E4C892F4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10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7698-D4E6-4A05-AAB6-ACDFD4609F43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F0078-B22A-4DE4-A245-642614F520E7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0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366F0-E400-41D8-B330-F9441461780A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9B1FF-259C-4ED8-94BE-CF1BF525FCEF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9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de-DE" smtClean="0"/>
              <a:t>Образец заголовка</a:t>
            </a:r>
            <a:endParaRPr lang="en-US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de-DE" smtClean="0"/>
              <a:t>Образец текста</a:t>
            </a:r>
          </a:p>
          <a:p>
            <a:pPr lvl="1"/>
            <a:r>
              <a:rPr lang="ru-RU" altLang="de-DE" smtClean="0"/>
              <a:t>Второй уровень</a:t>
            </a:r>
          </a:p>
          <a:p>
            <a:pPr lvl="2"/>
            <a:r>
              <a:rPr lang="ru-RU" altLang="de-DE" smtClean="0"/>
              <a:t>Третий уровень</a:t>
            </a:r>
          </a:p>
          <a:p>
            <a:pPr lvl="3"/>
            <a:r>
              <a:rPr lang="ru-RU" altLang="de-DE" smtClean="0"/>
              <a:t>Четвертый уровень</a:t>
            </a:r>
          </a:p>
          <a:p>
            <a:pPr lvl="4"/>
            <a:r>
              <a:rPr lang="ru-RU" altLang="de-DE" smtClean="0"/>
              <a:t>Пятый уровень</a:t>
            </a:r>
            <a:endParaRPr lang="en-US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5D5B7F-BFA2-4969-B165-FD1FD7D04CE2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59CFC5-E366-4736-AF98-987E3EE581BE}" type="slidenum">
              <a:rPr lang="ru-RU"/>
              <a:pPr>
                <a:defRPr/>
              </a:pPr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8.jpg"/><Relationship Id="rId7" Type="http://schemas.openxmlformats.org/officeDocument/2006/relationships/image" Target="../media/image3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g"/><Relationship Id="rId5" Type="http://schemas.openxmlformats.org/officeDocument/2006/relationships/image" Target="../media/image30.jpg"/><Relationship Id="rId4" Type="http://schemas.openxmlformats.org/officeDocument/2006/relationships/image" Target="../media/image2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tipendium.de/BAf&#246;G-Anspruch" TargetMode="Externa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58750" y="617538"/>
            <a:ext cx="86550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Mythen zu Stipendien</a:t>
            </a:r>
            <a:endParaRPr lang="ru-RU" altLang="de-DE" sz="4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71450" y="203200"/>
            <a:ext cx="7212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Irrglaube und Wahrheit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171450" y="1576388"/>
            <a:ext cx="8116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jeder hat eine Chance auf Stipendien. Und Du auch.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69900" y="2933700"/>
          <a:ext cx="8213725" cy="2882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1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953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83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211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874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für Hochbegabte, Engagierte und Bedürftige</a:t>
                      </a: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102A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Stipendien gibt es für (fast) jeden – auch ohne Einser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40 Vergabekriterien (u. a. Geburtsort, Geschlecht u. v. m.)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Für viele Stipendien Noten, Engagement etc. irrelevant</a:t>
                      </a:r>
                      <a:endParaRPr lang="ru-RU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B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89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874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gibt nur wenige Stipendien</a:t>
                      </a: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102A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gibt &gt;2.300 Stipendienprogramme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Im Gesamtwert von 610 Millionen € pro Jahr</a:t>
                      </a:r>
                      <a:endParaRPr lang="ru-RU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B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85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874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Studienanfänger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102A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Stipendien gibt es für alle Studienabschnitte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Stipendien gibt auch Abschlussstipendien fürs letzte Semester oder zur 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Förderung Deiner Abschlussarbeit</a:t>
                      </a:r>
                      <a:endParaRPr lang="ru-RU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B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85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874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bewerben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viele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102A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2/3 haben sich noch nie um ein Stipendium beworben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Jede 5. Stiftung findet nicht ausreichend Stipendiaten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90% bewerben sich bei 1% der Stiftungen</a:t>
                      </a:r>
                      <a:endParaRPr lang="ru-RU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B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189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5874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Bewerbung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dauert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102A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90% der Stiftungen nur CV + ein Anschreiben</a:t>
                      </a:r>
                    </a:p>
                    <a:p>
                      <a:pPr lvl="1"/>
                      <a:r>
                        <a:rPr lang="de-DE" sz="9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Die Bewerbung kann nur 10 Minuten dauern</a:t>
                      </a:r>
                    </a:p>
                  </a:txBody>
                  <a:tcPr marL="68568" marR="68568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BB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Блок-схема: ручной ввод 10"/>
          <p:cNvSpPr/>
          <p:nvPr/>
        </p:nvSpPr>
        <p:spPr>
          <a:xfrm rot="5400000">
            <a:off x="1608932" y="2166143"/>
            <a:ext cx="323850" cy="1255713"/>
          </a:xfrm>
          <a:prstGeom prst="flowChartManualInput">
            <a:avLst/>
          </a:prstGeom>
          <a:solidFill>
            <a:srgbClr val="CA1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8" name="Блок-схема: ручной ввод 37"/>
          <p:cNvSpPr/>
          <p:nvPr/>
        </p:nvSpPr>
        <p:spPr>
          <a:xfrm rot="5400000">
            <a:off x="4654550" y="2112963"/>
            <a:ext cx="323850" cy="1365250"/>
          </a:xfrm>
          <a:prstGeom prst="flowChartManualInput">
            <a:avLst/>
          </a:prstGeom>
          <a:solidFill>
            <a:srgbClr val="09B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4129" name="TextBox 12"/>
          <p:cNvSpPr txBox="1">
            <a:spLocks noChangeArrowheads="1"/>
          </p:cNvSpPr>
          <p:nvPr/>
        </p:nvSpPr>
        <p:spPr bwMode="auto">
          <a:xfrm>
            <a:off x="4248150" y="2681288"/>
            <a:ext cx="10271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WAHRHEIT</a:t>
            </a:r>
            <a:endParaRPr lang="ru-RU" altLang="de-DE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30" name="TextBox 47"/>
          <p:cNvSpPr txBox="1">
            <a:spLocks noChangeArrowheads="1"/>
          </p:cNvSpPr>
          <p:nvPr/>
        </p:nvSpPr>
        <p:spPr bwMode="auto">
          <a:xfrm>
            <a:off x="1287463" y="2681288"/>
            <a:ext cx="968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MYTHOS</a:t>
            </a:r>
            <a:endParaRPr lang="ru-RU" altLang="de-DE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31" name="Рисунок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3016250"/>
            <a:ext cx="35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2" name="Рисунок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43313"/>
            <a:ext cx="357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3" name="Рисунок 5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238625"/>
            <a:ext cx="3571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4" name="Рисунок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73613"/>
            <a:ext cx="357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5" name="Рисунок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67338"/>
            <a:ext cx="357188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6" name="Рисунок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3086100"/>
            <a:ext cx="35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7" name="Рисунок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3649663"/>
            <a:ext cx="3571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8" name="Рисунок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238625"/>
            <a:ext cx="35718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9" name="Рисунок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4776788"/>
            <a:ext cx="3571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0" name="Рисунок 5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088" y="5367338"/>
            <a:ext cx="3571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1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254000" y="242888"/>
            <a:ext cx="8675688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Bewerbungstipps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Chancen maximieren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54000" y="1455738"/>
            <a:ext cx="86756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Stipendienvergabe ist keine Lotterie. Mit einer guten Vorbereitung und optimalen Bewerbungen kannst Du Deine Chancen maximieren.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60350" y="2798763"/>
          <a:ext cx="8618538" cy="2690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92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92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021">
                <a:tc>
                  <a:txBody>
                    <a:bodyPr/>
                    <a:lstStyle/>
                    <a:p>
                      <a:pPr lvl="2"/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Bereite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Dich optimal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34289" marB="34289" anchor="ctr"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lvl="2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Verschicke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gute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Bewerbungen</a:t>
                      </a:r>
                      <a:endParaRPr lang="en-US" sz="14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3" marR="68573" marT="34289" marB="34289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8791">
                <a:tc>
                  <a:txBody>
                    <a:bodyPr/>
                    <a:lstStyle/>
                    <a:p>
                      <a:pPr lvl="1"/>
                      <a:endParaRPr lang="de-DE" sz="9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Fange früh mit der Suche an. </a:t>
                      </a:r>
                      <a:r>
                        <a:rPr lang="de-DE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Oftmals gibt es nur eine Deadline im Jahr. </a:t>
                      </a:r>
                    </a:p>
                    <a:p>
                      <a:pPr lvl="1"/>
                      <a:endParaRPr lang="de-DE" sz="11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 genug Zeit für die Bewerbungen ein. </a:t>
                      </a:r>
                      <a:r>
                        <a:rPr lang="de-DE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Oftmals ist ein Gutachten gefordert. Und Du den Gutachtenden solltest Du nicht unter Zeitdruck setzen.</a:t>
                      </a:r>
                    </a:p>
                    <a:p>
                      <a:pPr lvl="1"/>
                      <a:endParaRPr lang="de-DE" sz="11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 Kalender und Checklisten, </a:t>
                      </a:r>
                      <a:r>
                        <a:rPr lang="de-DE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 Deadlines, Bewerbungsunterlagen und Aufwand einzuplanen.</a:t>
                      </a:r>
                    </a:p>
                    <a:p>
                      <a:pPr lvl="1"/>
                      <a:endParaRPr lang="de-DE" sz="11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Bewirb Dich bei vielen Stiftungen. </a:t>
                      </a:r>
                      <a:endParaRPr lang="ru-RU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endParaRPr lang="ru-RU" sz="900" b="0" dirty="0"/>
                    </a:p>
                  </a:txBody>
                  <a:tcPr marL="68573" marR="68573" marT="34289" marB="34289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Personalisiere Deine Bewerbung. </a:t>
                      </a:r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Beziehe Dich auf die Ziele der Stiftung. Niemand liest gerne Standardbewerbungen.</a:t>
                      </a:r>
                    </a:p>
                    <a:p>
                      <a:pPr lvl="1"/>
                      <a:endParaRPr lang="de-DE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Vermeide Fehler. </a:t>
                      </a:r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Lies Deine Bewerbung auf Rechtschreib-, Flüchtigkeits- und Tippfehler Korrektur. Verschicke nur vollständige Bewerbungen</a:t>
                      </a:r>
                    </a:p>
                    <a:p>
                      <a:pPr lvl="1"/>
                      <a:endParaRPr lang="de-DE" sz="11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 Vorlagen. </a:t>
                      </a:r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 myStipendium.de gibt es Muster und Tipps.</a:t>
                      </a:r>
                      <a:endParaRPr lang="ru-RU" sz="1100" dirty="0"/>
                    </a:p>
                  </a:txBody>
                  <a:tcPr marL="68573" marR="68573" marT="34289" marB="34289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8" name="Равнобедренный треугольник 27"/>
          <p:cNvSpPr/>
          <p:nvPr/>
        </p:nvSpPr>
        <p:spPr>
          <a:xfrm rot="5400000">
            <a:off x="8758238" y="2914650"/>
            <a:ext cx="455612" cy="223838"/>
          </a:xfrm>
          <a:prstGeom prst="triangle">
            <a:avLst/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29" name="Половина рамки 28"/>
          <p:cNvSpPr/>
          <p:nvPr/>
        </p:nvSpPr>
        <p:spPr>
          <a:xfrm rot="8073368">
            <a:off x="4333875" y="2809875"/>
            <a:ext cx="398463" cy="417513"/>
          </a:xfrm>
          <a:prstGeom prst="halfFrame">
            <a:avLst>
              <a:gd name="adj1" fmla="val 9642"/>
              <a:gd name="adj2" fmla="val 88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454025" y="2878138"/>
            <a:ext cx="311150" cy="3032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1" name="Овал 30"/>
          <p:cNvSpPr/>
          <p:nvPr/>
        </p:nvSpPr>
        <p:spPr>
          <a:xfrm>
            <a:off x="4879975" y="2874963"/>
            <a:ext cx="311150" cy="3032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4355" name="TextBox 31"/>
          <p:cNvSpPr txBox="1">
            <a:spLocks noChangeArrowheads="1"/>
          </p:cNvSpPr>
          <p:nvPr/>
        </p:nvSpPr>
        <p:spPr bwMode="auto">
          <a:xfrm>
            <a:off x="454025" y="2865438"/>
            <a:ext cx="3111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500" b="1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de-DE" sz="1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TextBox 32"/>
          <p:cNvSpPr txBox="1">
            <a:spLocks noChangeArrowheads="1"/>
          </p:cNvSpPr>
          <p:nvPr/>
        </p:nvSpPr>
        <p:spPr bwMode="auto">
          <a:xfrm>
            <a:off x="4879975" y="2855913"/>
            <a:ext cx="3111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500" b="1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de-DE" sz="1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TextBox 33"/>
          <p:cNvSpPr txBox="1">
            <a:spLocks noChangeArrowheads="1"/>
          </p:cNvSpPr>
          <p:nvPr/>
        </p:nvSpPr>
        <p:spPr bwMode="auto">
          <a:xfrm>
            <a:off x="352425" y="3414713"/>
            <a:ext cx="2984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14358" name="TextBox 34"/>
          <p:cNvSpPr txBox="1">
            <a:spLocks noChangeArrowheads="1"/>
          </p:cNvSpPr>
          <p:nvPr/>
        </p:nvSpPr>
        <p:spPr bwMode="auto">
          <a:xfrm>
            <a:off x="352425" y="3894138"/>
            <a:ext cx="2984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sp>
        <p:nvSpPr>
          <p:cNvPr id="14359" name="TextBox 35"/>
          <p:cNvSpPr txBox="1">
            <a:spLocks noChangeArrowheads="1"/>
          </p:cNvSpPr>
          <p:nvPr/>
        </p:nvSpPr>
        <p:spPr bwMode="auto">
          <a:xfrm>
            <a:off x="352425" y="4541838"/>
            <a:ext cx="2984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sp>
        <p:nvSpPr>
          <p:cNvPr id="14360" name="TextBox 36"/>
          <p:cNvSpPr txBox="1">
            <a:spLocks noChangeArrowheads="1"/>
          </p:cNvSpPr>
          <p:nvPr/>
        </p:nvSpPr>
        <p:spPr bwMode="auto">
          <a:xfrm>
            <a:off x="352425" y="5021263"/>
            <a:ext cx="2984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</p:txBody>
      </p:sp>
      <p:sp>
        <p:nvSpPr>
          <p:cNvPr id="14361" name="TextBox 37"/>
          <p:cNvSpPr txBox="1">
            <a:spLocks noChangeArrowheads="1"/>
          </p:cNvSpPr>
          <p:nvPr/>
        </p:nvSpPr>
        <p:spPr bwMode="auto">
          <a:xfrm>
            <a:off x="4640263" y="3414713"/>
            <a:ext cx="3032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</p:txBody>
      </p:sp>
      <p:sp>
        <p:nvSpPr>
          <p:cNvPr id="14362" name="TextBox 38"/>
          <p:cNvSpPr txBox="1">
            <a:spLocks noChangeArrowheads="1"/>
          </p:cNvSpPr>
          <p:nvPr/>
        </p:nvSpPr>
        <p:spPr bwMode="auto">
          <a:xfrm>
            <a:off x="4640263" y="3903663"/>
            <a:ext cx="3032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</p:txBody>
      </p:sp>
      <p:sp>
        <p:nvSpPr>
          <p:cNvPr id="14363" name="TextBox 39"/>
          <p:cNvSpPr txBox="1">
            <a:spLocks noChangeArrowheads="1"/>
          </p:cNvSpPr>
          <p:nvPr/>
        </p:nvSpPr>
        <p:spPr bwMode="auto">
          <a:xfrm>
            <a:off x="4640263" y="4541838"/>
            <a:ext cx="3032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9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pic>
        <p:nvPicPr>
          <p:cNvPr id="14364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249238" y="238125"/>
            <a:ext cx="86328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Einkommensquellen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Studienfinanzierung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49238" y="1497013"/>
            <a:ext cx="86328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 Deine Eltern Dich nicht ausreichend unterstützen können, kommen neben Stipendien auch BAföG, Studienkredite und Nebenjobs infrage.</a:t>
            </a:r>
          </a:p>
        </p:txBody>
      </p:sp>
      <p:sp>
        <p:nvSpPr>
          <p:cNvPr id="15364" name="TextBox 29"/>
          <p:cNvSpPr txBox="1">
            <a:spLocks noChangeArrowheads="1"/>
          </p:cNvSpPr>
          <p:nvPr/>
        </p:nvSpPr>
        <p:spPr bwMode="auto">
          <a:xfrm>
            <a:off x="1289050" y="5635625"/>
            <a:ext cx="65547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Vollständiger Überblick: </a:t>
            </a:r>
            <a:r>
              <a:rPr lang="en-US" altLang="de-DE" sz="1400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www.myStipendium.de/Studium-finanzieren</a:t>
            </a:r>
            <a:endParaRPr lang="ru-RU" altLang="de-DE" sz="1400">
              <a:solidFill>
                <a:srgbClr val="0A5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1763" y="2636838"/>
          <a:ext cx="8888412" cy="2660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3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4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2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2768">
                <a:tc row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78" marR="68578" marT="34288" marB="3428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Stipendien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AD6E5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78" marR="68578" marT="34288" marB="34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AD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www.myStipendium.de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2355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www.myStipendium.de/</a:t>
                      </a:r>
                      <a:r>
                        <a:rPr lang="en-US" sz="11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9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2.300 Stipendien im Wert von 610 Mio. €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fast jeden. Auch ohne Einser.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Chancen ermitteln per </a:t>
                      </a:r>
                      <a:r>
                        <a:rPr lang="de-DE" sz="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Matching</a:t>
                      </a:r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-Verfahren</a:t>
                      </a:r>
                      <a:endParaRPr lang="ru-RU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6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Abhängig vom Einkommen der Eltern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Anspruch und Förderhöhe mit BAföG-Rechner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BAföG-Höchstsatz: 670 € pro Monat</a:t>
                      </a: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041">
                <a:tc row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78" marR="68578" marT="34288" marB="3428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Studienkredite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AD6E5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78" marR="68578" marT="34288" marB="34288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blipFill>
                      <a:blip r:embed="rId6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Nebenjobs</a:t>
                      </a: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AD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www.myStipendium.de/Studienkredit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2355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www.myStipendium.de/Jobs</a:t>
                      </a:r>
                      <a:endParaRPr lang="ru-RU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1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Teil- oder Vollfinanzierung des Studiums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Innerhalb weniger Tage verfügbar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 zu 60.000 € für Dein Studium</a:t>
                      </a: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AD6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mind. 8,50 € pro Stunde (Mindestlohn)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15 € pro Stunde und mehr möglich</a:t>
                      </a:r>
                    </a:p>
                    <a:p>
                      <a:pPr lvl="1"/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Wertvolle Berufserfahrung sammeln</a:t>
                      </a:r>
                    </a:p>
                  </a:txBody>
                  <a:tcPr marL="68578" marR="68578" marT="34288" marB="34288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AD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5400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371850"/>
            <a:ext cx="777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1" name="Рисунок 3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30600"/>
            <a:ext cx="777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2" name="Рисунок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75063"/>
            <a:ext cx="777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3" name="Рисунок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3675063"/>
            <a:ext cx="777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4" name="Рисунок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3540125"/>
            <a:ext cx="777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5" name="Рисунок 3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3397250"/>
            <a:ext cx="777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6" name="Рисунок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778375"/>
            <a:ext cx="777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7" name="Рисунок 3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4922838"/>
            <a:ext cx="77788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8" name="Рисунок 3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5070475"/>
            <a:ext cx="79375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09" name="Рисунок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4778375"/>
            <a:ext cx="77787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0" name="Рисунок 3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4889500"/>
            <a:ext cx="77787" cy="6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1" name="Рисунок 4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5022850"/>
            <a:ext cx="77787" cy="6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2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5"/>
          <p:cNvSpPr txBox="1">
            <a:spLocks noChangeArrowheads="1"/>
          </p:cNvSpPr>
          <p:nvPr/>
        </p:nvSpPr>
        <p:spPr bwMode="auto">
          <a:xfrm>
            <a:off x="215900" y="269875"/>
            <a:ext cx="875347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Was kostet ein Studium?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Finanzierungsbedarf</a:t>
            </a:r>
          </a:p>
        </p:txBody>
      </p:sp>
      <p:sp>
        <p:nvSpPr>
          <p:cNvPr id="16387" name="TextBox 16"/>
          <p:cNvSpPr txBox="1">
            <a:spLocks noChangeArrowheads="1"/>
          </p:cNvSpPr>
          <p:nvPr/>
        </p:nvSpPr>
        <p:spPr bwMode="auto">
          <a:xfrm>
            <a:off x="215900" y="1439863"/>
            <a:ext cx="8693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Student braucht durchschnittlich 9.528 € pro Jahr. Die Kosten variieren nach Hochschulstandort. 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888" y="3384550"/>
            <a:ext cx="577850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298€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01775" y="4756150"/>
            <a:ext cx="577850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165€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97138" y="4478338"/>
            <a:ext cx="577850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82€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46375" y="3935413"/>
            <a:ext cx="577850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68€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71763" y="3384550"/>
            <a:ext cx="576262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66€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57450" y="2971800"/>
            <a:ext cx="577850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52€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52650" y="2790825"/>
            <a:ext cx="5778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63725" y="2716213"/>
            <a:ext cx="385763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</p:txBody>
      </p:sp>
      <p:sp>
        <p:nvSpPr>
          <p:cNvPr id="16396" name="TextBox 26"/>
          <p:cNvSpPr txBox="1">
            <a:spLocks noChangeArrowheads="1"/>
          </p:cNvSpPr>
          <p:nvPr/>
        </p:nvSpPr>
        <p:spPr bwMode="auto">
          <a:xfrm>
            <a:off x="187325" y="2225675"/>
            <a:ext cx="8693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de-DE" altLang="de-DE" sz="1600" b="1">
                <a:solidFill>
                  <a:srgbClr val="0A58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Durchschnittliche monatliche Ausgaben eines Studenten</a:t>
            </a:r>
            <a:endParaRPr lang="ru-RU" altLang="de-DE" sz="1600" b="1">
              <a:solidFill>
                <a:srgbClr val="0A58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TextBox 27"/>
          <p:cNvSpPr txBox="1">
            <a:spLocks noChangeArrowheads="1"/>
          </p:cNvSpPr>
          <p:nvPr/>
        </p:nvSpPr>
        <p:spPr bwMode="auto">
          <a:xfrm>
            <a:off x="4641850" y="3046413"/>
            <a:ext cx="4140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Lernmittel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Telefon, Internet, Rundfunk- und Fernsehgebühren, Porto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Kleidung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Krankenversicherung, Arztkosten, Medikamente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Freizeit, Kultur und Sport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Auto und/oder öffentliche Verkehrsmittel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Ernährung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200">
                <a:latin typeface="Arial" panose="020B0604020202020204" pitchFamily="34" charset="0"/>
                <a:cs typeface="Arial" panose="020B0604020202020204" pitchFamily="34" charset="0"/>
              </a:rPr>
              <a:t>Miete inkl. Nebenkosten</a:t>
            </a:r>
            <a:endParaRPr lang="ru-RU" altLang="de-DE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389438" y="3197225"/>
            <a:ext cx="180975" cy="166688"/>
          </a:xfrm>
          <a:prstGeom prst="ellipse">
            <a:avLst/>
          </a:prstGeom>
          <a:solidFill>
            <a:srgbClr val="E8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2" name="Овал 31"/>
          <p:cNvSpPr/>
          <p:nvPr/>
        </p:nvSpPr>
        <p:spPr>
          <a:xfrm>
            <a:off x="4389438" y="3436938"/>
            <a:ext cx="180975" cy="166687"/>
          </a:xfrm>
          <a:prstGeom prst="ellipse">
            <a:avLst/>
          </a:prstGeom>
          <a:solidFill>
            <a:srgbClr val="C5E6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3" name="Овал 32"/>
          <p:cNvSpPr/>
          <p:nvPr/>
        </p:nvSpPr>
        <p:spPr>
          <a:xfrm>
            <a:off x="4389438" y="3706813"/>
            <a:ext cx="180975" cy="166687"/>
          </a:xfrm>
          <a:prstGeom prst="ellipse">
            <a:avLst/>
          </a:prstGeom>
          <a:solidFill>
            <a:srgbClr val="A4DA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4" name="Овал 33"/>
          <p:cNvSpPr/>
          <p:nvPr/>
        </p:nvSpPr>
        <p:spPr>
          <a:xfrm>
            <a:off x="4392613" y="3968750"/>
            <a:ext cx="180975" cy="166688"/>
          </a:xfrm>
          <a:prstGeom prst="ellipse">
            <a:avLst/>
          </a:prstGeom>
          <a:solidFill>
            <a:srgbClr val="6CBF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5" name="Овал 34"/>
          <p:cNvSpPr/>
          <p:nvPr/>
        </p:nvSpPr>
        <p:spPr>
          <a:xfrm>
            <a:off x="4392613" y="4240213"/>
            <a:ext cx="180975" cy="165100"/>
          </a:xfrm>
          <a:prstGeom prst="ellipse">
            <a:avLst/>
          </a:prstGeom>
          <a:solidFill>
            <a:srgbClr val="3EA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6" name="Овал 35"/>
          <p:cNvSpPr/>
          <p:nvPr/>
        </p:nvSpPr>
        <p:spPr>
          <a:xfrm>
            <a:off x="4387850" y="4530725"/>
            <a:ext cx="180975" cy="166688"/>
          </a:xfrm>
          <a:prstGeom prst="ellipse">
            <a:avLst/>
          </a:prstGeom>
          <a:solidFill>
            <a:srgbClr val="3473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7" name="Овал 36"/>
          <p:cNvSpPr/>
          <p:nvPr/>
        </p:nvSpPr>
        <p:spPr>
          <a:xfrm>
            <a:off x="4387850" y="4802188"/>
            <a:ext cx="180975" cy="165100"/>
          </a:xfrm>
          <a:prstGeom prst="ellipse">
            <a:avLst/>
          </a:prstGeom>
          <a:solidFill>
            <a:srgbClr val="134D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8" name="Овал 37"/>
          <p:cNvSpPr/>
          <p:nvPr/>
        </p:nvSpPr>
        <p:spPr>
          <a:xfrm>
            <a:off x="4392613" y="5078413"/>
            <a:ext cx="180975" cy="165100"/>
          </a:xfrm>
          <a:prstGeom prst="ellipse">
            <a:avLst/>
          </a:prstGeom>
          <a:solidFill>
            <a:srgbClr val="1F2A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6406" name="TextBox 38"/>
          <p:cNvSpPr txBox="1">
            <a:spLocks noChangeArrowheads="1"/>
          </p:cNvSpPr>
          <p:nvPr/>
        </p:nvSpPr>
        <p:spPr bwMode="auto">
          <a:xfrm>
            <a:off x="3767138" y="5791200"/>
            <a:ext cx="4440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Quelle: 20. Sozialerhebung des Deutschen Studentenwerks 2012</a:t>
            </a:r>
            <a:endParaRPr lang="ru-RU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296863" y="3025775"/>
          <a:ext cx="3135312" cy="2840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5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0361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30€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0" marB="0" anchor="ctr">
                    <a:solidFill>
                      <a:srgbClr val="E8F6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361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33€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0" marB="0" anchor="ctr">
                    <a:solidFill>
                      <a:srgbClr val="C5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0361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52€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0" marB="0" anchor="ctr">
                    <a:solidFill>
                      <a:srgbClr val="A4D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506">
                <a:tc>
                  <a:txBody>
                    <a:bodyPr/>
                    <a:lstStyle/>
                    <a:p>
                      <a:pPr algn="ctr"/>
                      <a:r>
                        <a:rPr lang="ru-RU" sz="1100" b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66€</a:t>
                      </a:r>
                      <a:endParaRPr lang="ru-RU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34293" marB="34293" anchor="ctr">
                    <a:solidFill>
                      <a:srgbClr val="6CB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506">
                <a:tc>
                  <a:txBody>
                    <a:bodyPr/>
                    <a:lstStyle/>
                    <a:p>
                      <a:pPr algn="ctr"/>
                      <a:r>
                        <a:rPr lang="ru-RU" sz="1100" b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68€</a:t>
                      </a:r>
                      <a:endParaRPr lang="ru-RU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34293" marB="34293" anchor="ctr">
                    <a:solidFill>
                      <a:srgbClr val="3EA0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994">
                <a:tc>
                  <a:txBody>
                    <a:bodyPr/>
                    <a:lstStyle/>
                    <a:p>
                      <a:pPr algn="ctr"/>
                      <a:r>
                        <a:rPr lang="ru-RU" sz="1100" b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82€</a:t>
                      </a:r>
                      <a:endParaRPr lang="ru-RU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34293" marB="34293" anchor="ctr">
                    <a:solidFill>
                      <a:srgbClr val="3473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4171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165€</a:t>
                      </a:r>
                      <a:endParaRPr lang="ru-RU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34293" marB="34293" anchor="ctr">
                    <a:solidFill>
                      <a:srgbClr val="134D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0778"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298€</a:t>
                      </a:r>
                      <a:endParaRPr lang="ru-RU" sz="11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99" marR="68599" marT="34293" marB="34293" anchor="ctr">
                    <a:solidFill>
                      <a:srgbClr val="1F2A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474788" y="2759075"/>
            <a:ext cx="804862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>
                <a:latin typeface="Arial" panose="020B0604020202020204" pitchFamily="34" charset="0"/>
                <a:cs typeface="Arial" panose="020B0604020202020204" pitchFamily="34" charset="0"/>
              </a:rPr>
              <a:t>794€</a:t>
            </a:r>
          </a:p>
        </p:txBody>
      </p:sp>
      <p:pic>
        <p:nvPicPr>
          <p:cNvPr id="16428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47650" y="230188"/>
            <a:ext cx="8574088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Was ist das und kann ich es erhalten?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BAföG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247650" y="1430338"/>
            <a:ext cx="8674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Prüfe ob Du Anspruch auf BAföG hast. Im Bestfall stehen Dir 670 € pro Monat bis zum Ende der Regelstudienzeit zu.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4638" y="2546350"/>
          <a:ext cx="8632825" cy="3252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0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927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621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5" marB="34285" anchor="ctr"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BAföG-Anspruch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ermitteln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5" marB="34285" anchor="ctr"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6572">
                <a:tc>
                  <a:txBody>
                    <a:bodyPr/>
                    <a:lstStyle/>
                    <a:p>
                      <a:pPr lvl="1"/>
                      <a:endParaRPr lang="de-DE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endParaRPr lang="de-DE" sz="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Jeder, der die Voraussetzungen erfüllt, </a:t>
                      </a: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hat Anspruch auf BAföG</a:t>
                      </a:r>
                    </a:p>
                    <a:p>
                      <a:pPr lvl="1"/>
                      <a:endParaRPr lang="de-DE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50% Darlehen, 50% Stipendium</a:t>
                      </a:r>
                    </a:p>
                    <a:p>
                      <a:pPr lvl="1"/>
                      <a:endParaRPr lang="de-DE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In erster Linie Einkommensabhängig </a:t>
                      </a: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(eigenes Einkommen, Einkommen </a:t>
                      </a: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der Eltern, Vermögen)</a:t>
                      </a:r>
                    </a:p>
                    <a:p>
                      <a:pPr lvl="1"/>
                      <a:endParaRPr lang="de-DE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Höchstsatz von </a:t>
                      </a:r>
                      <a:r>
                        <a:rPr lang="de-DE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670 € pro Monat</a:t>
                      </a:r>
                    </a:p>
                    <a:p>
                      <a:pPr lvl="1"/>
                      <a:endParaRPr lang="de-DE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33% der Studenten empfangen BAföG</a:t>
                      </a:r>
                      <a:endParaRPr lang="ru-RU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dirty="0"/>
                    </a:p>
                  </a:txBody>
                  <a:tcPr marL="68572" marR="68572" marT="34285" marB="34285"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Bist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 </a:t>
                      </a:r>
                      <a:r>
                        <a:rPr lang="en-US" sz="1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überhaupt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BAföG-berechtigt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lvl="2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abhängig von Studienfach, Nationalität, Semesterzahl u. v. m.</a:t>
                      </a:r>
                    </a:p>
                    <a:p>
                      <a:pPr lvl="2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2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Einfach mit wenigen Klicks mit Anspruch-Rechner ermitteln:  </a:t>
                      </a:r>
                      <a:r>
                        <a:rPr lang="de-DE" sz="1100" u="sng" dirty="0" smtClean="0">
                          <a:solidFill>
                            <a:srgbClr val="0A5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www.myStipendium.de/BAföG-Anspruch</a:t>
                      </a:r>
                      <a:endParaRPr lang="de-DE" sz="1100" u="sng" dirty="0" smtClean="0">
                        <a:solidFill>
                          <a:srgbClr val="0A588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2"/>
                      <a:endParaRPr lang="de-DE" sz="1100" u="sng" dirty="0" smtClean="0">
                        <a:solidFill>
                          <a:srgbClr val="0A588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 viel BAföG steht Dir zu?</a:t>
                      </a:r>
                    </a:p>
                    <a:p>
                      <a:pPr lvl="2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Wie viel BAföG Du bekommst, hängt von dem Einkommen Deiner Eltern, Deinem Vermögen, </a:t>
                      </a:r>
                    </a:p>
                    <a:p>
                      <a:pPr lvl="2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Deinem eigenen Einkommen und weiteren Faktoren ab.</a:t>
                      </a:r>
                    </a:p>
                    <a:p>
                      <a:pPr lvl="2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2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Einfach mit wenigen Klicks mit Rechner ermitteln:  </a:t>
                      </a:r>
                      <a:r>
                        <a:rPr lang="de-DE" sz="1100" u="sng" dirty="0" smtClean="0">
                          <a:solidFill>
                            <a:srgbClr val="0A588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www.myStipendium.de/BAföG-Rechner</a:t>
                      </a:r>
                      <a:endParaRPr lang="ru-RU" sz="1100" u="sng" dirty="0" smtClean="0">
                        <a:solidFill>
                          <a:srgbClr val="0A588F"/>
                        </a:solidFill>
                      </a:endParaRPr>
                    </a:p>
                  </a:txBody>
                  <a:tcPr marL="68572" marR="68572" marT="34285" marB="34285"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471863" y="3417888"/>
            <a:ext cx="296862" cy="288925"/>
          </a:xfrm>
          <a:prstGeom prst="ellipse">
            <a:avLst/>
          </a:prstGeom>
          <a:solidFill>
            <a:srgbClr val="0A5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8" name="Овал 17"/>
          <p:cNvSpPr/>
          <p:nvPr/>
        </p:nvSpPr>
        <p:spPr>
          <a:xfrm>
            <a:off x="3471863" y="4435475"/>
            <a:ext cx="296862" cy="287338"/>
          </a:xfrm>
          <a:prstGeom prst="ellipse">
            <a:avLst/>
          </a:prstGeom>
          <a:solidFill>
            <a:srgbClr val="0A5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4" name="TextBox 13"/>
          <p:cNvSpPr txBox="1"/>
          <p:nvPr/>
        </p:nvSpPr>
        <p:spPr>
          <a:xfrm>
            <a:off x="3471863" y="3406775"/>
            <a:ext cx="296862" cy="30003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71863" y="4422775"/>
            <a:ext cx="296862" cy="30003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17427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157163" y="519113"/>
            <a:ext cx="88788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Hohe Chancen auf Stipendien</a:t>
            </a:r>
            <a:endParaRPr lang="ru-RU" altLang="de-DE" sz="4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57163" y="161925"/>
            <a:ext cx="7461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Stipendienangebot und Erfolgsaussichten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150" y="1443038"/>
            <a:ext cx="8832850" cy="90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gibt 2.300 Stipendien im Wert von 610 Millionen €. Millionen werden jedes Jahr nicht vergeben, weil sich nicht genug bewerben.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409950"/>
            <a:ext cx="2273300" cy="900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2.300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Stipendienprogramme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1475" y="4105275"/>
            <a:ext cx="1646238" cy="469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Fürs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In- und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Ausland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 dirty="0">
              <a:latin typeface="+mn-lt"/>
            </a:endParaRPr>
          </a:p>
        </p:txBody>
      </p:sp>
      <p:sp>
        <p:nvSpPr>
          <p:cNvPr id="6151" name="TextBox 20"/>
          <p:cNvSpPr txBox="1">
            <a:spLocks noChangeArrowheads="1"/>
          </p:cNvSpPr>
          <p:nvPr/>
        </p:nvSpPr>
        <p:spPr bwMode="auto">
          <a:xfrm>
            <a:off x="2374900" y="3421063"/>
            <a:ext cx="20510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2400" b="1">
                <a:latin typeface="Arial" panose="020B0604020202020204" pitchFamily="34" charset="0"/>
                <a:cs typeface="Arial" panose="020B0604020202020204" pitchFamily="34" charset="0"/>
              </a:rPr>
              <a:t>41%</a:t>
            </a:r>
          </a:p>
          <a:p>
            <a:pPr algn="ctr" eaLnBrk="1" hangingPunct="1"/>
            <a:r>
              <a:rPr lang="en-US" altLang="de-DE" sz="1500" b="1">
                <a:latin typeface="Arial" panose="020B0604020202020204" pitchFamily="34" charset="0"/>
                <a:cs typeface="Arial" panose="020B0604020202020204" pitchFamily="34" charset="0"/>
              </a:rPr>
              <a:t>Erfolgsquote</a:t>
            </a:r>
            <a:endParaRPr lang="ru-RU" altLang="de-DE" sz="1500"/>
          </a:p>
        </p:txBody>
      </p:sp>
      <p:sp>
        <p:nvSpPr>
          <p:cNvPr id="6152" name="TextBox 22"/>
          <p:cNvSpPr txBox="1">
            <a:spLocks noChangeArrowheads="1"/>
          </p:cNvSpPr>
          <p:nvPr/>
        </p:nvSpPr>
        <p:spPr bwMode="auto">
          <a:xfrm>
            <a:off x="4591050" y="3409950"/>
            <a:ext cx="2170113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2400" b="1">
                <a:latin typeface="Arial" panose="020B0604020202020204" pitchFamily="34" charset="0"/>
                <a:cs typeface="Arial" panose="020B0604020202020204" pitchFamily="34" charset="0"/>
              </a:rPr>
              <a:t>610 Mio. €</a:t>
            </a:r>
          </a:p>
          <a:p>
            <a:pPr algn="ctr" eaLnBrk="1" hangingPunct="1"/>
            <a:r>
              <a:rPr lang="en-US" altLang="de-DE" sz="1500" b="1">
                <a:latin typeface="Arial" panose="020B0604020202020204" pitchFamily="34" charset="0"/>
                <a:cs typeface="Arial" panose="020B0604020202020204" pitchFamily="34" charset="0"/>
              </a:rPr>
              <a:t>Stipendiengelder</a:t>
            </a:r>
            <a:endParaRPr lang="ru-RU" altLang="de-DE" sz="1500"/>
          </a:p>
        </p:txBody>
      </p:sp>
      <p:sp>
        <p:nvSpPr>
          <p:cNvPr id="6153" name="TextBox 23"/>
          <p:cNvSpPr txBox="1">
            <a:spLocks noChangeArrowheads="1"/>
          </p:cNvSpPr>
          <p:nvPr/>
        </p:nvSpPr>
        <p:spPr bwMode="auto">
          <a:xfrm>
            <a:off x="7094538" y="3409950"/>
            <a:ext cx="20494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2400" b="1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  <a:p>
            <a:pPr algn="ctr" eaLnBrk="1" hangingPunct="1"/>
            <a:r>
              <a:rPr lang="en-US" altLang="de-DE" sz="1500" b="1">
                <a:latin typeface="Arial" panose="020B0604020202020204" pitchFamily="34" charset="0"/>
                <a:cs typeface="Arial" panose="020B0604020202020204" pitchFamily="34" charset="0"/>
              </a:rPr>
              <a:t>Vergabekriterien</a:t>
            </a:r>
            <a:endParaRPr lang="ru-RU" altLang="de-DE" sz="1500"/>
          </a:p>
        </p:txBody>
      </p:sp>
      <p:sp>
        <p:nvSpPr>
          <p:cNvPr id="25" name="TextBox 24"/>
          <p:cNvSpPr txBox="1"/>
          <p:nvPr/>
        </p:nvSpPr>
        <p:spPr>
          <a:xfrm>
            <a:off x="4699000" y="4105275"/>
            <a:ext cx="2043113" cy="639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Jedes Jahr. Durchschnittlich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5.000 € pro Stipendienplatz.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 dirty="0">
              <a:latin typeface="+mn-lt"/>
            </a:endParaRPr>
          </a:p>
        </p:txBody>
      </p:sp>
      <p:sp>
        <p:nvSpPr>
          <p:cNvPr id="6155" name="TextBox 25"/>
          <p:cNvSpPr txBox="1">
            <a:spLocks noChangeArrowheads="1"/>
          </p:cNvSpPr>
          <p:nvPr/>
        </p:nvSpPr>
        <p:spPr bwMode="auto">
          <a:xfrm>
            <a:off x="2546350" y="4121150"/>
            <a:ext cx="16859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Erfolgsquote bei kleinen </a:t>
            </a:r>
          </a:p>
          <a:p>
            <a:pPr algn="ctr" eaLnBrk="1" hangingPunct="1"/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Stiftungen noch höher.</a:t>
            </a:r>
            <a:endParaRPr lang="ru-RU" altLang="de-DE" sz="1100"/>
          </a:p>
        </p:txBody>
      </p:sp>
      <p:sp>
        <p:nvSpPr>
          <p:cNvPr id="6156" name="TextBox 26"/>
          <p:cNvSpPr txBox="1">
            <a:spLocks noChangeArrowheads="1"/>
          </p:cNvSpPr>
          <p:nvPr/>
        </p:nvSpPr>
        <p:spPr bwMode="auto">
          <a:xfrm>
            <a:off x="7015163" y="4129088"/>
            <a:ext cx="202088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Auch ohne gute Noten. </a:t>
            </a:r>
          </a:p>
          <a:p>
            <a:pPr algn="ctr" eaLnBrk="1" hangingPunct="1"/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Kriterienbeispiele: Geburtsort, Studienfach, Geschlecht.</a:t>
            </a:r>
            <a:endParaRPr lang="ru-RU" altLang="de-DE" sz="1100"/>
          </a:p>
        </p:txBody>
      </p:sp>
      <p:sp>
        <p:nvSpPr>
          <p:cNvPr id="6157" name="TextBox 28"/>
          <p:cNvSpPr txBox="1">
            <a:spLocks noChangeArrowheads="1"/>
          </p:cNvSpPr>
          <p:nvPr/>
        </p:nvSpPr>
        <p:spPr bwMode="auto">
          <a:xfrm>
            <a:off x="1619250" y="5599113"/>
            <a:ext cx="106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400" b="1"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ru-RU" altLang="de-DE" sz="2400"/>
          </a:p>
        </p:txBody>
      </p:sp>
      <p:sp>
        <p:nvSpPr>
          <p:cNvPr id="6158" name="TextBox 30"/>
          <p:cNvSpPr txBox="1">
            <a:spLocks noChangeArrowheads="1"/>
          </p:cNvSpPr>
          <p:nvPr/>
        </p:nvSpPr>
        <p:spPr bwMode="auto">
          <a:xfrm>
            <a:off x="2374900" y="5446713"/>
            <a:ext cx="648335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de-DE" altLang="de-DE" sz="1400" b="1">
                <a:latin typeface="Arial" panose="020B0604020202020204" pitchFamily="34" charset="0"/>
                <a:cs typeface="Arial" panose="020B0604020202020204" pitchFamily="34" charset="0"/>
              </a:rPr>
              <a:t>der Stipendiengeber erhalten nicht ausreichend Bewerbungen</a:t>
            </a:r>
          </a:p>
          <a:p>
            <a:pPr eaLnBrk="1" hangingPunct="1">
              <a:lnSpc>
                <a:spcPct val="150000"/>
              </a:lnSpc>
            </a:pPr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Das Geld bleibt auf der Straße liegen!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59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0" y="2595563"/>
            <a:ext cx="557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2595563"/>
            <a:ext cx="700088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2595563"/>
            <a:ext cx="5826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2595563"/>
            <a:ext cx="7461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8" y="5494338"/>
            <a:ext cx="5715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 flipH="1" flipV="1">
            <a:off x="0" y="5327650"/>
            <a:ext cx="9144000" cy="17463"/>
          </a:xfrm>
          <a:prstGeom prst="line">
            <a:avLst/>
          </a:prstGeom>
          <a:ln w="19050">
            <a:solidFill>
              <a:srgbClr val="F7F7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65" name="Рисунок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158750" y="536575"/>
            <a:ext cx="8128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Auch ohne gute Noten</a:t>
            </a:r>
            <a:endParaRPr lang="ru-RU" altLang="de-DE" sz="4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201613" y="150813"/>
            <a:ext cx="6569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Vergabekriterien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211138" y="1419225"/>
            <a:ext cx="8912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gib 40 Vergabekriterien. Auch ohne gute Noten oder soziales Engagement hast Du gute Chancen.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3" name="TextBox 11"/>
          <p:cNvSpPr txBox="1">
            <a:spLocks noChangeArrowheads="1"/>
          </p:cNvSpPr>
          <p:nvPr/>
        </p:nvSpPr>
        <p:spPr bwMode="auto">
          <a:xfrm>
            <a:off x="127000" y="3179763"/>
            <a:ext cx="2014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600" b="1">
                <a:latin typeface="Arial" panose="020B0604020202020204" pitchFamily="34" charset="0"/>
                <a:cs typeface="Arial" panose="020B0604020202020204" pitchFamily="34" charset="0"/>
              </a:rPr>
              <a:t>Persönliches</a:t>
            </a:r>
            <a:endParaRPr lang="ru-RU" altLang="de-D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4" name="TextBox 12"/>
          <p:cNvSpPr txBox="1">
            <a:spLocks noChangeArrowheads="1"/>
          </p:cNvSpPr>
          <p:nvPr/>
        </p:nvSpPr>
        <p:spPr bwMode="auto">
          <a:xfrm>
            <a:off x="2446338" y="3179763"/>
            <a:ext cx="20145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600" b="1">
                <a:latin typeface="Arial" panose="020B0604020202020204" pitchFamily="34" charset="0"/>
                <a:cs typeface="Arial" panose="020B0604020202020204" pitchFamily="34" charset="0"/>
              </a:rPr>
              <a:t>Leistung</a:t>
            </a:r>
            <a:endParaRPr lang="ru-RU" altLang="de-D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5" name="TextBox 13"/>
          <p:cNvSpPr txBox="1">
            <a:spLocks noChangeArrowheads="1"/>
          </p:cNvSpPr>
          <p:nvPr/>
        </p:nvSpPr>
        <p:spPr bwMode="auto">
          <a:xfrm>
            <a:off x="4778375" y="3179763"/>
            <a:ext cx="2012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600" b="1">
                <a:latin typeface="Arial" panose="020B0604020202020204" pitchFamily="34" charset="0"/>
                <a:cs typeface="Arial" panose="020B0604020202020204" pitchFamily="34" charset="0"/>
              </a:rPr>
              <a:t>Geographie</a:t>
            </a:r>
            <a:endParaRPr lang="ru-RU" altLang="de-D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6" name="TextBox 14"/>
          <p:cNvSpPr txBox="1">
            <a:spLocks noChangeArrowheads="1"/>
          </p:cNvSpPr>
          <p:nvPr/>
        </p:nvSpPr>
        <p:spPr bwMode="auto">
          <a:xfrm>
            <a:off x="7108825" y="3179763"/>
            <a:ext cx="20145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600" b="1">
                <a:latin typeface="Arial" panose="020B0604020202020204" pitchFamily="34" charset="0"/>
                <a:cs typeface="Arial" panose="020B0604020202020204" pitchFamily="34" charset="0"/>
              </a:rPr>
              <a:t>Akademisches</a:t>
            </a:r>
            <a:endParaRPr lang="ru-RU" altLang="de-D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7" name="TextBox 19"/>
          <p:cNvSpPr txBox="1">
            <a:spLocks noChangeArrowheads="1"/>
          </p:cNvSpPr>
          <p:nvPr/>
        </p:nvSpPr>
        <p:spPr bwMode="auto">
          <a:xfrm>
            <a:off x="712788" y="3679825"/>
            <a:ext cx="151606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Geschlecht 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Alter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Familienstand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Migrationshintergrund</a:t>
            </a:r>
          </a:p>
          <a:p>
            <a:pPr eaLnBrk="1" hangingPunct="1"/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Bedürftigkeit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Soziales Engagement</a:t>
            </a:r>
          </a:p>
          <a:p>
            <a:pPr eaLnBrk="1" hangingPunct="1"/>
            <a:endParaRPr lang="de-DE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Arbeiterkind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Beruf der Eltern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Behinderung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Kinder/ Schwanger</a:t>
            </a:r>
            <a:endParaRPr lang="ru-RU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8" name="TextBox 20"/>
          <p:cNvSpPr txBox="1">
            <a:spLocks noChangeArrowheads="1"/>
          </p:cNvSpPr>
          <p:nvPr/>
        </p:nvSpPr>
        <p:spPr bwMode="auto">
          <a:xfrm>
            <a:off x="2979738" y="3681413"/>
            <a:ext cx="1511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Noten 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Studiendauer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Sprachen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Sportliche Leistungen</a:t>
            </a:r>
            <a:endParaRPr lang="ru-RU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9" name="TextBox 21"/>
          <p:cNvSpPr txBox="1">
            <a:spLocks noChangeArrowheads="1"/>
          </p:cNvSpPr>
          <p:nvPr/>
        </p:nvSpPr>
        <p:spPr bwMode="auto">
          <a:xfrm>
            <a:off x="5307013" y="3679825"/>
            <a:ext cx="1473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Nationalität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Geburtsort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Wohnort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Studienort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Zielland/ort</a:t>
            </a:r>
            <a:endParaRPr lang="ru-RU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TextBox 22"/>
          <p:cNvSpPr txBox="1">
            <a:spLocks noChangeArrowheads="1"/>
          </p:cNvSpPr>
          <p:nvPr/>
        </p:nvSpPr>
        <p:spPr bwMode="auto">
          <a:xfrm>
            <a:off x="7607300" y="3679825"/>
            <a:ext cx="1473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Studienfach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Abschlussart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Studienabschnitt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• Themenwahl </a:t>
            </a:r>
          </a:p>
          <a:p>
            <a:pPr eaLnBrk="1" hangingPunct="1"/>
            <a:r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t>   Abschlussarbeit</a:t>
            </a:r>
            <a:endParaRPr lang="ru-RU" altLang="de-DE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81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551113"/>
            <a:ext cx="4492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2559050"/>
            <a:ext cx="611187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88" y="2566988"/>
            <a:ext cx="593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4" name="Рисунок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75" y="2568575"/>
            <a:ext cx="5143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0" y="3533775"/>
            <a:ext cx="663575" cy="207963"/>
          </a:xfrm>
          <a:prstGeom prst="rect">
            <a:avLst/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2" name="Равнобедренный треугольник 31"/>
          <p:cNvSpPr/>
          <p:nvPr/>
        </p:nvSpPr>
        <p:spPr>
          <a:xfrm rot="5400000">
            <a:off x="604837" y="3594101"/>
            <a:ext cx="207963" cy="87312"/>
          </a:xfrm>
          <a:prstGeom prst="triangle">
            <a:avLst>
              <a:gd name="adj" fmla="val 50001"/>
            </a:avLst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3" name="Прямоугольник 32"/>
          <p:cNvSpPr/>
          <p:nvPr/>
        </p:nvSpPr>
        <p:spPr>
          <a:xfrm>
            <a:off x="2284413" y="3533775"/>
            <a:ext cx="663575" cy="207963"/>
          </a:xfrm>
          <a:prstGeom prst="rect">
            <a:avLst/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4" name="Прямоугольник 33"/>
          <p:cNvSpPr/>
          <p:nvPr/>
        </p:nvSpPr>
        <p:spPr>
          <a:xfrm>
            <a:off x="4581525" y="3533775"/>
            <a:ext cx="665163" cy="207963"/>
          </a:xfrm>
          <a:prstGeom prst="rect">
            <a:avLst/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5" name="Прямоугольник 34"/>
          <p:cNvSpPr/>
          <p:nvPr/>
        </p:nvSpPr>
        <p:spPr>
          <a:xfrm>
            <a:off x="4562475" y="3533775"/>
            <a:ext cx="665163" cy="207963"/>
          </a:xfrm>
          <a:prstGeom prst="rect">
            <a:avLst/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6" name="Прямоугольник 35"/>
          <p:cNvSpPr/>
          <p:nvPr/>
        </p:nvSpPr>
        <p:spPr>
          <a:xfrm>
            <a:off x="6861175" y="3533775"/>
            <a:ext cx="663575" cy="207963"/>
          </a:xfrm>
          <a:prstGeom prst="rect">
            <a:avLst/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9" name="Равнобедренный треугольник 38"/>
          <p:cNvSpPr/>
          <p:nvPr/>
        </p:nvSpPr>
        <p:spPr>
          <a:xfrm rot="5400000">
            <a:off x="2885281" y="3594894"/>
            <a:ext cx="207963" cy="85725"/>
          </a:xfrm>
          <a:prstGeom prst="triangle">
            <a:avLst>
              <a:gd name="adj" fmla="val 50001"/>
            </a:avLst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5400000">
            <a:off x="5189537" y="3594101"/>
            <a:ext cx="207963" cy="87312"/>
          </a:xfrm>
          <a:prstGeom prst="triangle">
            <a:avLst>
              <a:gd name="adj" fmla="val 50001"/>
            </a:avLst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41" name="Равнобедренный треугольник 40"/>
          <p:cNvSpPr/>
          <p:nvPr/>
        </p:nvSpPr>
        <p:spPr>
          <a:xfrm rot="5400000">
            <a:off x="7464425" y="3594100"/>
            <a:ext cx="207963" cy="87313"/>
          </a:xfrm>
          <a:prstGeom prst="triangle">
            <a:avLst>
              <a:gd name="adj" fmla="val 50001"/>
            </a:avLst>
          </a:prstGeom>
          <a:solidFill>
            <a:srgbClr val="0D75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42" name="TextBox 41"/>
          <p:cNvSpPr txBox="1"/>
          <p:nvPr/>
        </p:nvSpPr>
        <p:spPr>
          <a:xfrm>
            <a:off x="57150" y="3533775"/>
            <a:ext cx="595313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</a:t>
            </a:r>
            <a:endParaRPr lang="ru-RU" sz="7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44738" y="3544888"/>
            <a:ext cx="596900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</a:t>
            </a:r>
            <a:endParaRPr lang="ru-RU" sz="7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3438" y="3535363"/>
            <a:ext cx="631825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</a:t>
            </a:r>
            <a:endParaRPr lang="ru-RU" sz="7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23088" y="3544888"/>
            <a:ext cx="569912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Beispiele</a:t>
            </a:r>
            <a:endParaRPr lang="ru-RU" sz="7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98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158750" y="215900"/>
            <a:ext cx="8396288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Stipendienarten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Stipendien für fast jeden.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58750" y="1430338"/>
            <a:ext cx="8345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Stipendien kannst Du in jedem Semester, jedem Studium und jedem Umfang erhalten.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250825" y="2328863"/>
            <a:ext cx="2901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600" b="1">
                <a:latin typeface="Arial" panose="020B0604020202020204" pitchFamily="34" charset="0"/>
                <a:cs typeface="Arial" panose="020B0604020202020204" pitchFamily="34" charset="0"/>
              </a:rPr>
              <a:t>Stipendien gibt es für fast…</a:t>
            </a:r>
            <a:endParaRPr lang="ru-RU" altLang="de-D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8925" y="2900363"/>
          <a:ext cx="8555037" cy="23320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16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16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16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07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Studienabschnitte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Vorhaben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jeder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 und </a:t>
                      </a: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Höhe</a:t>
                      </a:r>
                      <a:endParaRPr lang="en-US" sz="1600" b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1296">
                <a:tc>
                  <a:txBody>
                    <a:bodyPr/>
                    <a:lstStyle/>
                    <a:p>
                      <a:pPr lvl="1" algn="l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Bachelor, Master, Promotion, </a:t>
                      </a:r>
                    </a:p>
                    <a:p>
                      <a:pPr lvl="0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Magister, Staatsexamen usw.</a:t>
                      </a:r>
                    </a:p>
                    <a:p>
                      <a:pPr lvl="0" algn="l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Anfang, Mitte, Ende des Studiums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Lebensunterhalt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(Abschluss) </a:t>
                      </a:r>
                      <a:r>
                        <a:rPr lang="de-DE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arbeit</a:t>
                      </a:r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Auslandssemester/-jahr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Sprachkurs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Studiengebühren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Doktorarbeit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U. v. m.</a:t>
                      </a:r>
                    </a:p>
                    <a:p>
                      <a:pPr lvl="1" algn="l"/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/>
                      <a:endParaRPr lang="de-DE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Vollstipendien (bis 2.500 €/ Monat)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Teilstipendien (150-600 €/ Monat)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Einmalzahlungen (bis 15.000 €)</a:t>
                      </a:r>
                    </a:p>
                    <a:p>
                      <a:pPr lvl="1" algn="l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Erstattungen (Studiengebühren,    Reisekosten usw.)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5" marR="68585" marT="34283" marB="3428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8206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258763" y="204788"/>
            <a:ext cx="83280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Kostenlose</a:t>
            </a:r>
            <a:r>
              <a:rPr lang="en-US" altLang="de-DE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Informationsquellen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Stipendien finden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22250" y="1390650"/>
            <a:ext cx="89217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7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wenig Aufwand kannst Du durch kostenlose Stipendienportale, Beratungsstellen und Ausschreibungen an Deiner Hochschule, passende Stipendien finden.</a:t>
            </a:r>
            <a:endParaRPr lang="ru-RU" altLang="de-DE" sz="17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0350" y="2525713"/>
            <a:ext cx="18732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5638" y="2525713"/>
            <a:ext cx="158750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2650" y="2525713"/>
            <a:ext cx="512763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09550" y="2801938"/>
          <a:ext cx="8742363" cy="2937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41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4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41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221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Stipendiensuchdienste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 anchor="ctr"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Beratungsstellen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 anchor="ctr"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Ausschreibungen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 anchor="ctr"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12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2" marR="68582" marT="34297" marB="34297">
                    <a:blipFill>
                      <a:blip r:embed="rId3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2" marR="68582" marT="34297" marB="34297">
                    <a:blipFill>
                      <a:blip r:embed="rId4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2" marR="68582" marT="34297" marB="34297">
                    <a:blipFill>
                      <a:blip r:embed="rId5"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86218">
                <a:tc>
                  <a:txBody>
                    <a:bodyPr/>
                    <a:lstStyle/>
                    <a:p>
                      <a:pPr lvl="1"/>
                      <a:endParaRPr lang="de-DE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Nutze kostenlose Stipendiensuchdienste wie     www.myStipendium.de: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Größte Stipendiendatenbank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2.300 Stipendien im Wert von 610 Millionen €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</a:t>
                      </a:r>
                      <a:r>
                        <a:rPr lang="de-DE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Matching</a:t>
                      </a:r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-Verfahren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Einfach und schnell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Lasse Dich persönlich beraten: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Stipendienbeauftragte Deiner Hochschule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Lokales Studentenwerk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endParaRPr lang="de-DE" sz="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Achte auf aktuelle Ausschreibungen </a:t>
                      </a:r>
                    </a:p>
                    <a:p>
                      <a:pPr lvl="1"/>
                      <a:r>
                        <a:rPr lang="de-DE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Deiner Hochschule</a:t>
                      </a:r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Schwarze Bretter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Rundmails</a:t>
                      </a:r>
                    </a:p>
                    <a:p>
                      <a:pPr lvl="1"/>
                      <a:r>
                        <a:rPr lang="de-DE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  Webseite</a:t>
                      </a:r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2" marR="68582" marT="34297" marB="34297"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9" name="Хорда 18"/>
          <p:cNvSpPr/>
          <p:nvPr/>
        </p:nvSpPr>
        <p:spPr>
          <a:xfrm rot="6746811">
            <a:off x="1466851" y="2601912"/>
            <a:ext cx="501650" cy="504825"/>
          </a:xfrm>
          <a:prstGeom prst="chord">
            <a:avLst>
              <a:gd name="adj1" fmla="val 4300370"/>
              <a:gd name="adj2" fmla="val 14696433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20" name="Хорда 19"/>
          <p:cNvSpPr/>
          <p:nvPr/>
        </p:nvSpPr>
        <p:spPr>
          <a:xfrm rot="6746811">
            <a:off x="4293394" y="2601119"/>
            <a:ext cx="501650" cy="506412"/>
          </a:xfrm>
          <a:prstGeom prst="chord">
            <a:avLst>
              <a:gd name="adj1" fmla="val 4300370"/>
              <a:gd name="adj2" fmla="val 14696433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21" name="Хорда 20"/>
          <p:cNvSpPr/>
          <p:nvPr/>
        </p:nvSpPr>
        <p:spPr>
          <a:xfrm rot="6746811">
            <a:off x="7239001" y="2601912"/>
            <a:ext cx="501650" cy="504825"/>
          </a:xfrm>
          <a:prstGeom prst="chord">
            <a:avLst>
              <a:gd name="adj1" fmla="val 4300370"/>
              <a:gd name="adj2" fmla="val 14696433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24" name="TextBox 23"/>
          <p:cNvSpPr txBox="1"/>
          <p:nvPr/>
        </p:nvSpPr>
        <p:spPr>
          <a:xfrm>
            <a:off x="1530350" y="2619375"/>
            <a:ext cx="382588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52925" y="2619375"/>
            <a:ext cx="382588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97738" y="2619375"/>
            <a:ext cx="382587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9247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58763" y="319088"/>
            <a:ext cx="8382000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Deutschlands</a:t>
            </a:r>
            <a:r>
              <a:rPr lang="en-US" altLang="de-DE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größte</a:t>
            </a:r>
            <a:r>
              <a:rPr lang="en-US" altLang="de-DE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Stipendienplattform</a:t>
            </a:r>
            <a:endParaRPr lang="en-US" altLang="de-DE" sz="2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myStipendium.de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258763" y="1423988"/>
            <a:ext cx="88852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Innerhalb von 2 Minuten erhältst Du eine Liste der ca. 15 Stipendien, die genau zu Deinem Lebenslauf passen.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4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954588"/>
            <a:ext cx="150813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5373688"/>
            <a:ext cx="149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19"/>
          <p:cNvSpPr txBox="1">
            <a:spLocks noChangeArrowheads="1"/>
          </p:cNvSpPr>
          <p:nvPr/>
        </p:nvSpPr>
        <p:spPr bwMode="auto">
          <a:xfrm>
            <a:off x="942975" y="4851400"/>
            <a:ext cx="15732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2.300 Stipendienprogramme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942975" y="5321300"/>
            <a:ext cx="15732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610 Millionen Euro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8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800" y="4948238"/>
            <a:ext cx="149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5214938"/>
            <a:ext cx="1492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5610225"/>
            <a:ext cx="15081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Рисунок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4945063"/>
            <a:ext cx="1492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Рисунок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5183188"/>
            <a:ext cx="1492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Рисунок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5414963"/>
            <a:ext cx="1492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4" name="TextBox 29"/>
          <p:cNvSpPr txBox="1">
            <a:spLocks noChangeArrowheads="1"/>
          </p:cNvSpPr>
          <p:nvPr/>
        </p:nvSpPr>
        <p:spPr bwMode="auto">
          <a:xfrm>
            <a:off x="3806825" y="4867275"/>
            <a:ext cx="16398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Matching-Verfahren 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5" name="TextBox 30"/>
          <p:cNvSpPr txBox="1">
            <a:spLocks noChangeArrowheads="1"/>
          </p:cNvSpPr>
          <p:nvPr/>
        </p:nvSpPr>
        <p:spPr bwMode="auto">
          <a:xfrm>
            <a:off x="3806825" y="5129213"/>
            <a:ext cx="22844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1100">
                <a:latin typeface="Arial" panose="020B0604020202020204" pitchFamily="34" charset="0"/>
                <a:cs typeface="Arial" panose="020B0604020202020204" pitchFamily="34" charset="0"/>
              </a:rPr>
              <a:t>Für jeden. Mit und ohne gute Noten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6" name="TextBox 31"/>
          <p:cNvSpPr txBox="1">
            <a:spLocks noChangeArrowheads="1"/>
          </p:cNvSpPr>
          <p:nvPr/>
        </p:nvSpPr>
        <p:spPr bwMode="auto">
          <a:xfrm>
            <a:off x="3806825" y="5529263"/>
            <a:ext cx="21018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15 passende Stipendien durchschnittl.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7" name="TextBox 32"/>
          <p:cNvSpPr txBox="1">
            <a:spLocks noChangeArrowheads="1"/>
          </p:cNvSpPr>
          <p:nvPr/>
        </p:nvSpPr>
        <p:spPr bwMode="auto">
          <a:xfrm>
            <a:off x="7204075" y="4867275"/>
            <a:ext cx="895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Kostenlos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8" name="TextBox 33"/>
          <p:cNvSpPr txBox="1">
            <a:spLocks noChangeArrowheads="1"/>
          </p:cNvSpPr>
          <p:nvPr/>
        </p:nvSpPr>
        <p:spPr bwMode="auto">
          <a:xfrm>
            <a:off x="7204075" y="5100638"/>
            <a:ext cx="6651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Schnell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9" name="TextBox 34"/>
          <p:cNvSpPr txBox="1">
            <a:spLocks noChangeArrowheads="1"/>
          </p:cNvSpPr>
          <p:nvPr/>
        </p:nvSpPr>
        <p:spPr bwMode="auto">
          <a:xfrm>
            <a:off x="7204075" y="5345113"/>
            <a:ext cx="6651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1100">
                <a:latin typeface="Arial" panose="020B0604020202020204" pitchFamily="34" charset="0"/>
                <a:cs typeface="Arial" panose="020B0604020202020204" pitchFamily="34" charset="0"/>
              </a:rPr>
              <a:t>Einfach</a:t>
            </a:r>
            <a:endParaRPr lang="ru-RU" alt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31775" y="2878138"/>
          <a:ext cx="8626476" cy="17716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75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54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54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829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 ANLEGEN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 anchor="ctr"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STIPENDIEN FINDEN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 anchor="ctr"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BEWERBEN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 anchor="ctr">
                    <a:solidFill>
                      <a:srgbClr val="023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73356">
                <a:tc>
                  <a:txBody>
                    <a:bodyPr/>
                    <a:lstStyle/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Fülle einen kurzen Fragebogen aus.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Dein Profil wird automatisch mit </a:t>
                      </a:r>
                    </a:p>
                    <a:p>
                      <a:pPr algn="ctr"/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2.300 Stipendien verglichen.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>
                    <a:solidFill>
                      <a:srgbClr val="EDF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de-DE" sz="11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Bewirb Dich und erhalte bis zu </a:t>
                      </a:r>
                    </a:p>
                    <a:p>
                      <a:pPr algn="ctr"/>
                      <a:r>
                        <a:rPr lang="de-DE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2.000 € pro Monat.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9" marR="68579" marT="34312" marB="34312"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7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288" y="3648075"/>
            <a:ext cx="4794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5" name="Рисунок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463" y="3630613"/>
            <a:ext cx="5000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Хорда 35"/>
          <p:cNvSpPr/>
          <p:nvPr/>
        </p:nvSpPr>
        <p:spPr>
          <a:xfrm rot="6770160">
            <a:off x="1385888" y="2692400"/>
            <a:ext cx="396875" cy="396875"/>
          </a:xfrm>
          <a:prstGeom prst="chord">
            <a:avLst>
              <a:gd name="adj1" fmla="val 4109643"/>
              <a:gd name="adj2" fmla="val 15076620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8" name="Хорда 37"/>
          <p:cNvSpPr/>
          <p:nvPr/>
        </p:nvSpPr>
        <p:spPr>
          <a:xfrm rot="6770160">
            <a:off x="4346575" y="2692400"/>
            <a:ext cx="396875" cy="396875"/>
          </a:xfrm>
          <a:prstGeom prst="chord">
            <a:avLst>
              <a:gd name="adj1" fmla="val 4109643"/>
              <a:gd name="adj2" fmla="val 15179354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9" name="Хорда 38"/>
          <p:cNvSpPr/>
          <p:nvPr/>
        </p:nvSpPr>
        <p:spPr>
          <a:xfrm rot="6770160">
            <a:off x="7199313" y="2716213"/>
            <a:ext cx="396875" cy="396875"/>
          </a:xfrm>
          <a:prstGeom prst="chord">
            <a:avLst>
              <a:gd name="adj1" fmla="val 4109643"/>
              <a:gd name="adj2" fmla="val 14567242"/>
            </a:avLst>
          </a:prstGeom>
          <a:solidFill>
            <a:srgbClr val="0235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0279" name="TextBox 39"/>
          <p:cNvSpPr txBox="1">
            <a:spLocks noChangeArrowheads="1"/>
          </p:cNvSpPr>
          <p:nvPr/>
        </p:nvSpPr>
        <p:spPr bwMode="auto">
          <a:xfrm>
            <a:off x="1422400" y="2705100"/>
            <a:ext cx="331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de-DE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0" name="TextBox 40"/>
          <p:cNvSpPr txBox="1">
            <a:spLocks noChangeArrowheads="1"/>
          </p:cNvSpPr>
          <p:nvPr/>
        </p:nvSpPr>
        <p:spPr bwMode="auto">
          <a:xfrm>
            <a:off x="4378325" y="2705100"/>
            <a:ext cx="3317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de-DE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1" name="TextBox 41"/>
          <p:cNvSpPr txBox="1">
            <a:spLocks noChangeArrowheads="1"/>
          </p:cNvSpPr>
          <p:nvPr/>
        </p:nvSpPr>
        <p:spPr bwMode="auto">
          <a:xfrm>
            <a:off x="7231063" y="2708275"/>
            <a:ext cx="3317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de-DE"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de-DE" sz="1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2" name="Рисунок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568700"/>
            <a:ext cx="5746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3" name="Рисунок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92088" y="311150"/>
            <a:ext cx="6132512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Backup</a:t>
            </a:r>
            <a:endParaRPr lang="ru-RU" altLang="de-DE" sz="45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7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241300" y="204788"/>
            <a:ext cx="7778750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…die Mut machen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5 Stipendienbeispiele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300" y="1506538"/>
            <a:ext cx="8785225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6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jeder hat grundsätzlich Chancen auf Stipendien. Die folgenden Beispiele zeigen Dir, warum Du von vorneherein nicht wissen kannst, wie gut Deine Chancen stehen…</a:t>
            </a:r>
            <a:endParaRPr lang="ru-RU" sz="16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319" name="Group 31"/>
          <p:cNvGraphicFramePr>
            <a:graphicFrameLocks noGrp="1"/>
          </p:cNvGraphicFramePr>
          <p:nvPr/>
        </p:nvGraphicFramePr>
        <p:xfrm>
          <a:off x="1292225" y="2698750"/>
          <a:ext cx="6461125" cy="2700020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xmlns="" val="581037823"/>
                    </a:ext>
                  </a:extLst>
                </a:gridCol>
                <a:gridCol w="5911850">
                  <a:extLst>
                    <a:ext uri="{9D8B030D-6E8A-4147-A177-3AD203B41FA5}">
                      <a16:colId xmlns:a16="http://schemas.microsoft.com/office/drawing/2014/main" xmlns="" val="4021076708"/>
                    </a:ext>
                  </a:extLst>
                </a:gridCol>
              </a:tblGrid>
              <a:tr h="520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ru-RU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Regierungsrat Paul-Meyer-Stiftung</a:t>
                      </a:r>
                      <a:r>
                        <a:rPr kumimoji="0" lang="de-DE" alt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Stipendien für Kinder der Deutschen Bahn Mitarbeiter </a:t>
                      </a:r>
                      <a:endParaRPr kumimoji="0" lang="ru-RU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2903109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ru-RU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 Schneider Stiftung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Kinder bayerischer Beamter</a:t>
                      </a:r>
                      <a:endParaRPr kumimoji="0" lang="ru-RU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0577941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Heinz-Schwarzkopf-Stiftung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Reisestipendien für junge Menschen zur Erkundung europäischer Nachbarländer</a:t>
                      </a:r>
                      <a:endParaRPr kumimoji="0" lang="ru-RU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3320975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Daisenbergersche Stiftung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Stipendien an Bürgersöhne und -töchter zur höheren Ausbildung</a:t>
                      </a:r>
                      <a:endParaRPr kumimoji="0" lang="ru-RU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5588490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ru-RU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de-DE" altLang="de-D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Anni-Eisler-Lehmann-Stiftung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Förderung der Gesangsausbildung jüdischer Studentinnen und Studenten in Mainz </a:t>
                      </a:r>
                      <a:endParaRPr kumimoji="0" lang="ru-RU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151004"/>
                  </a:ext>
                </a:extLst>
              </a:tr>
            </a:tbl>
          </a:graphicData>
        </a:graphic>
      </p:graphicFrame>
      <p:pic>
        <p:nvPicPr>
          <p:cNvPr id="1231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71463" y="322263"/>
            <a:ext cx="840581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i="1">
                <a:latin typeface="Arial" panose="020B0604020202020204" pitchFamily="34" charset="0"/>
                <a:cs typeface="Arial" panose="020B0604020202020204" pitchFamily="34" charset="0"/>
              </a:rPr>
              <a:t>7 Gründe für ein Stipendium</a:t>
            </a:r>
            <a:endParaRPr lang="ru-RU" altLang="de-DE" sz="20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de-DE" altLang="de-DE" sz="4500" b="1">
                <a:latin typeface="Arial" panose="020B0604020202020204" pitchFamily="34" charset="0"/>
                <a:cs typeface="Arial" panose="020B0604020202020204" pitchFamily="34" charset="0"/>
              </a:rPr>
              <a:t>Fakten zu Stipendien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71463" y="1614488"/>
            <a:ext cx="8751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de-DE" altLang="de-DE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Stipendien sind geschenktes Geld – bis zu 60.000 €. </a:t>
            </a:r>
            <a:endParaRPr lang="ru-RU" altLang="de-DE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/>
        </p:nvGraphicFramePr>
        <p:xfrm>
          <a:off x="1458913" y="2625725"/>
          <a:ext cx="6243637" cy="269240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43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69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82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Viel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Geld: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 zu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60.000 € 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für Dein Studium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Gute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Chancen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Auch ohne Einser stehen Deine Chancen gut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Geschenktes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Geld: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Stipendien musst Du nicht zurückzahlen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Plus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Lebenslauf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Verbessere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Deine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Berufchancen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Schnell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gefunden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Passende Stipendien finden dauert nur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Minuten</a:t>
                      </a: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Plus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Lebenslauf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Verbessere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Deine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Berufchancen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46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35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Schnell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gefunden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7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Passende Stipendien finden dauert nur 2 Minuten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72" marR="68572" marT="34288" marB="34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3350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75" y="6364288"/>
            <a:ext cx="1790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1341</Words>
  <Application>Microsoft Office PowerPoint</Application>
  <PresentationFormat>Bildschirmpräsentation (4:3)</PresentationFormat>
  <Paragraphs>335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Тема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comp02</dc:creator>
  <cp:lastModifiedBy>Annelie Breitfeld</cp:lastModifiedBy>
  <cp:revision>123</cp:revision>
  <dcterms:created xsi:type="dcterms:W3CDTF">2016-07-12T07:38:10Z</dcterms:created>
  <dcterms:modified xsi:type="dcterms:W3CDTF">2016-08-24T06:26:04Z</dcterms:modified>
</cp:coreProperties>
</file>